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0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813" autoAdjust="0"/>
  </p:normalViewPr>
  <p:slideViewPr>
    <p:cSldViewPr snapToGrid="0">
      <p:cViewPr varScale="1">
        <p:scale>
          <a:sx n="79" d="100"/>
          <a:sy n="79" d="100"/>
        </p:scale>
        <p:origin x="41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908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21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408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2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5127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99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93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77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46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239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85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93A8E-008D-499D-8EEC-ECB2DB3E836D}" type="datetimeFigureOut">
              <a:rPr lang="nl-NL" smtClean="0"/>
              <a:t>27-01-2025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0EA82-CD72-4328-AA02-B615EFD7BA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76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file:////Users/jeroenvanderveen/Library/Group%20Containers/UBF8T346G9.ms/WebArchiveCopyPasteTempFiles/com.microsoft.Word/2Q==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1FF80FA4-8DD1-4EBD-BADA-999ACB712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862" y="8995530"/>
            <a:ext cx="978805" cy="75778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3BC68BA-3CE0-4A11-A99F-3573CDFC5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635" y="9117967"/>
            <a:ext cx="1748653" cy="526475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9DCDFA72-3B49-48DD-8562-1A8C37BA07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3366" y="9076658"/>
            <a:ext cx="1414585" cy="70512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15D311B-CC22-44AF-A7BF-16EAD2D502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862" y="349621"/>
            <a:ext cx="1463529" cy="1514434"/>
          </a:xfrm>
          <a:prstGeom prst="rect">
            <a:avLst/>
          </a:prstGeom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DFEA276E-F9C2-4446-9EA6-DF2C5542F092}"/>
              </a:ext>
            </a:extLst>
          </p:cNvPr>
          <p:cNvSpPr/>
          <p:nvPr/>
        </p:nvSpPr>
        <p:spPr>
          <a:xfrm>
            <a:off x="3406" y="8018188"/>
            <a:ext cx="6858000" cy="830997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 algn="ctr"/>
            <a:r>
              <a:rPr lang="nl-NL" sz="1600" i="1" dirty="0">
                <a:solidFill>
                  <a:schemeClr val="bg1"/>
                </a:solidFill>
                <a:latin typeface="+mj-lt"/>
              </a:rPr>
              <a:t>World </a:t>
            </a:r>
            <a:r>
              <a:rPr lang="nl-NL" sz="1600" i="1" dirty="0" err="1">
                <a:solidFill>
                  <a:schemeClr val="bg1"/>
                </a:solidFill>
                <a:latin typeface="+mj-lt"/>
              </a:rPr>
              <a:t>Bipolar</a:t>
            </a:r>
            <a:r>
              <a:rPr lang="nl-NL" sz="1600" i="1" dirty="0">
                <a:solidFill>
                  <a:schemeClr val="bg1"/>
                </a:solidFill>
                <a:latin typeface="+mj-lt"/>
              </a:rPr>
              <a:t> Day heeft als doel het gesprek over psychiatrische aandoeningen   als de bipolaire stemmingsstoornis (manisch-depressiviteit) op gang te brengen  en daarmee het stigma te verminderen.  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44828577-A9F2-47C5-83A4-C685C0EFA86E}"/>
              </a:ext>
            </a:extLst>
          </p:cNvPr>
          <p:cNvSpPr/>
          <p:nvPr/>
        </p:nvSpPr>
        <p:spPr>
          <a:xfrm>
            <a:off x="707155" y="7807003"/>
            <a:ext cx="5466133" cy="83797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FE02A51-AD2B-8378-5B9B-A88553A8BFF2}"/>
              </a:ext>
            </a:extLst>
          </p:cNvPr>
          <p:cNvSpPr txBox="1"/>
          <p:nvPr/>
        </p:nvSpPr>
        <p:spPr>
          <a:xfrm>
            <a:off x="1980306" y="395095"/>
            <a:ext cx="48855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500" b="1" dirty="0">
                <a:solidFill>
                  <a:srgbClr val="7030A0"/>
                </a:solidFill>
              </a:rPr>
              <a:t>KenBiS en Plusminus  </a:t>
            </a:r>
            <a:br>
              <a:rPr lang="nl-NL" sz="2500" b="1" dirty="0">
                <a:solidFill>
                  <a:srgbClr val="7030A0"/>
                </a:solidFill>
              </a:rPr>
            </a:br>
            <a:r>
              <a:rPr lang="nl-NL" sz="2500" b="1" dirty="0">
                <a:solidFill>
                  <a:srgbClr val="7030A0"/>
                </a:solidFill>
              </a:rPr>
              <a:t>organiseren:</a:t>
            </a:r>
          </a:p>
          <a:p>
            <a:pPr algn="ctr"/>
            <a:r>
              <a:rPr lang="nl-NL" sz="3000" b="1" dirty="0">
                <a:solidFill>
                  <a:srgbClr val="7030A0"/>
                </a:solidFill>
              </a:rPr>
              <a:t>World </a:t>
            </a:r>
            <a:r>
              <a:rPr lang="nl-NL" sz="3000" b="1" dirty="0" err="1">
                <a:solidFill>
                  <a:srgbClr val="7030A0"/>
                </a:solidFill>
              </a:rPr>
              <a:t>Bipolar</a:t>
            </a:r>
            <a:r>
              <a:rPr lang="nl-NL" sz="3000" b="1" dirty="0">
                <a:solidFill>
                  <a:srgbClr val="7030A0"/>
                </a:solidFill>
              </a:rPr>
              <a:t> Day 2025</a:t>
            </a:r>
          </a:p>
          <a:p>
            <a:pPr algn="ctr"/>
            <a:endParaRPr lang="nl-NL" sz="3000" b="1" dirty="0">
              <a:solidFill>
                <a:srgbClr val="7030A0"/>
              </a:solidFill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330AD71-3E7C-20A8-0A0F-8F1D1470FB4B}"/>
              </a:ext>
            </a:extLst>
          </p:cNvPr>
          <p:cNvSpPr txBox="1"/>
          <p:nvPr/>
        </p:nvSpPr>
        <p:spPr>
          <a:xfrm>
            <a:off x="7814" y="1788184"/>
            <a:ext cx="6858000" cy="954107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  <a:latin typeface="+mj-lt"/>
              </a:rPr>
              <a:t>Elk jaar organiseren de deelnemende instellingen aan KenBiS in samenwerking met plusminus, de vereniging van en voor mensen met een bipolaire aandoening en hun naasten, </a:t>
            </a:r>
            <a:br>
              <a:rPr lang="nl-NL" sz="1400" dirty="0">
                <a:solidFill>
                  <a:schemeClr val="bg1"/>
                </a:solidFill>
                <a:latin typeface="+mj-lt"/>
              </a:rPr>
            </a:br>
            <a:r>
              <a:rPr lang="nl-NL" sz="1400" dirty="0">
                <a:solidFill>
                  <a:schemeClr val="bg1"/>
                </a:solidFill>
                <a:latin typeface="+mj-lt"/>
              </a:rPr>
              <a:t>een activiteit in het kader van World Bipolar Day. </a:t>
            </a:r>
            <a:br>
              <a:rPr lang="nl-NL" sz="1400" dirty="0">
                <a:solidFill>
                  <a:schemeClr val="bg1"/>
                </a:solidFill>
                <a:latin typeface="+mj-lt"/>
              </a:rPr>
            </a:br>
            <a:r>
              <a:rPr lang="nl-NL" sz="14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F90B6ED2-1AB1-E51F-A4A3-364A64DFE0D3}"/>
              </a:ext>
            </a:extLst>
          </p:cNvPr>
          <p:cNvSpPr txBox="1"/>
          <p:nvPr/>
        </p:nvSpPr>
        <p:spPr>
          <a:xfrm>
            <a:off x="119112" y="3157097"/>
            <a:ext cx="3880557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rgbClr val="7030A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Programma</a:t>
            </a:r>
          </a:p>
          <a:p>
            <a:endParaRPr lang="nl-NL" sz="1400" b="1" dirty="0">
              <a:solidFill>
                <a:srgbClr val="7030A0"/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400" b="1" dirty="0">
                <a:solidFill>
                  <a:srgbClr val="7030A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Vertoning van de documentaire ZAAD</a:t>
            </a:r>
            <a:endParaRPr lang="nl-N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b="1" i="0" u="none" strike="noStrike" dirty="0">
              <a:solidFill>
                <a:srgbClr val="7030A0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r>
              <a:rPr lang="nl-NL" sz="1400" b="1" i="0" u="none" strike="noStrike" dirty="0" err="1">
                <a:solidFill>
                  <a:srgbClr val="222222"/>
                </a:solidFill>
                <a:effectLst/>
              </a:rPr>
              <a:t>ZaaD</a:t>
            </a:r>
            <a:r>
              <a:rPr lang="nl-NL" sz="1400" b="1" i="0" u="none" strike="noStrike" dirty="0">
                <a:solidFill>
                  <a:srgbClr val="222222"/>
                </a:solidFill>
                <a:effectLst/>
              </a:rPr>
              <a:t> </a:t>
            </a:r>
            <a:r>
              <a:rPr lang="nl-NL" sz="1400" b="0" i="0" u="none" strike="noStrike" dirty="0">
                <a:solidFill>
                  <a:srgbClr val="222222"/>
                </a:solidFill>
                <a:effectLst/>
              </a:rPr>
              <a:t>is een Dries Meddens, waarin hij de erfelijkheid en de maatschappelijke visie op manische depressie onderzoekt. </a:t>
            </a:r>
          </a:p>
          <a:p>
            <a:pPr algn="l"/>
            <a:endParaRPr lang="nl-NL" sz="1400" b="0" i="0" u="none" strike="noStrike" dirty="0">
              <a:solidFill>
                <a:srgbClr val="222222"/>
              </a:solidFill>
              <a:effectLst/>
            </a:endParaRPr>
          </a:p>
          <a:p>
            <a:pPr algn="l"/>
            <a:r>
              <a:rPr lang="nl-NL" sz="1400" b="0" i="0" u="none" strike="noStrike" dirty="0">
                <a:solidFill>
                  <a:srgbClr val="222222"/>
                </a:solidFill>
                <a:effectLst/>
              </a:rPr>
              <a:t>Na de filmvoorstelling volgt een debat.</a:t>
            </a:r>
          </a:p>
          <a:p>
            <a:pPr algn="l"/>
            <a:r>
              <a:rPr lang="nl-NL" sz="1400" b="0" i="0" u="none" strike="noStrike" dirty="0">
                <a:solidFill>
                  <a:srgbClr val="222222"/>
                </a:solidFill>
                <a:effectLst/>
              </a:rPr>
              <a:t> </a:t>
            </a:r>
          </a:p>
          <a:p>
            <a:pPr algn="l"/>
            <a:r>
              <a:rPr lang="nl-NL" sz="1400" b="0" i="0" u="none" strike="noStrike" dirty="0">
                <a:solidFill>
                  <a:srgbClr val="222222"/>
                </a:solidFill>
                <a:effectLst/>
              </a:rPr>
              <a:t>Presentatie boek  En mijn vader waande mij dood met tekenaar Liesbeth </a:t>
            </a:r>
            <a:r>
              <a:rPr lang="nl-NL" sz="1400" b="0" i="0" u="none" strike="noStrike" dirty="0" err="1">
                <a:solidFill>
                  <a:srgbClr val="222222"/>
                </a:solidFill>
                <a:effectLst/>
              </a:rPr>
              <a:t>Waijers</a:t>
            </a:r>
            <a:endParaRPr lang="nl-NL" sz="1400" b="0" i="0" u="none" strike="noStrike" dirty="0">
              <a:solidFill>
                <a:srgbClr val="222222"/>
              </a:solidFill>
              <a:effectLst/>
            </a:endParaRPr>
          </a:p>
          <a:p>
            <a:r>
              <a:rPr lang="nl-NL" sz="1400" b="0" i="0" dirty="0">
                <a:solidFill>
                  <a:srgbClr val="7030A0"/>
                </a:solidFill>
                <a:effectLst/>
              </a:rPr>
              <a:t> </a:t>
            </a:r>
            <a:br>
              <a:rPr lang="nl-NL" sz="2000" b="0" i="0" dirty="0">
                <a:solidFill>
                  <a:srgbClr val="7030A0"/>
                </a:solidFill>
                <a:effectLst/>
                <a:latin typeface="+mj-lt"/>
              </a:rPr>
            </a:br>
            <a:endParaRPr lang="nl-NL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8F185EEC-1AEC-C78F-1EAB-D27529C4C7EE}"/>
              </a:ext>
            </a:extLst>
          </p:cNvPr>
          <p:cNvSpPr txBox="1"/>
          <p:nvPr/>
        </p:nvSpPr>
        <p:spPr>
          <a:xfrm>
            <a:off x="119111" y="6190689"/>
            <a:ext cx="43055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rgbClr val="7030A0"/>
                </a:solidFill>
                <a:latin typeface="+mj-lt"/>
              </a:rPr>
              <a:t>Datum	:   </a:t>
            </a:r>
            <a:r>
              <a:rPr lang="nl-NL" sz="1400" b="1" dirty="0">
                <a:solidFill>
                  <a:srgbClr val="7030A0"/>
                </a:solidFill>
                <a:latin typeface="+mj-lt"/>
              </a:rPr>
              <a:t>29 </a:t>
            </a:r>
            <a:r>
              <a:rPr lang="nl-NL" sz="1400" b="1" dirty="0" err="1">
                <a:solidFill>
                  <a:srgbClr val="7030A0"/>
                </a:solidFill>
                <a:latin typeface="+mj-lt"/>
              </a:rPr>
              <a:t>maarrt</a:t>
            </a:r>
            <a:r>
              <a:rPr lang="nl-NL" sz="1400" b="1" dirty="0">
                <a:solidFill>
                  <a:srgbClr val="7030A0"/>
                </a:solidFill>
                <a:latin typeface="+mj-lt"/>
              </a:rPr>
              <a:t> 2025</a:t>
            </a:r>
          </a:p>
          <a:p>
            <a:r>
              <a:rPr lang="nl-NL" sz="1400" dirty="0">
                <a:solidFill>
                  <a:srgbClr val="7030A0"/>
                </a:solidFill>
                <a:latin typeface="+mj-lt"/>
              </a:rPr>
              <a:t>Tijd		:   </a:t>
            </a:r>
            <a:r>
              <a:rPr lang="nl-NL" sz="1400" b="1" dirty="0">
                <a:solidFill>
                  <a:srgbClr val="7030A0"/>
                </a:solidFill>
                <a:latin typeface="+mj-lt"/>
              </a:rPr>
              <a:t>13.00  - 16.30</a:t>
            </a:r>
          </a:p>
          <a:p>
            <a:r>
              <a:rPr lang="nl-NL" sz="1400" dirty="0">
                <a:solidFill>
                  <a:srgbClr val="7030A0"/>
                </a:solidFill>
                <a:latin typeface="+mj-lt"/>
              </a:rPr>
              <a:t>Locatie	:   </a:t>
            </a:r>
            <a:r>
              <a:rPr lang="nl-NL" sz="1400" b="1" dirty="0">
                <a:solidFill>
                  <a:srgbClr val="7030A0"/>
                </a:solidFill>
                <a:latin typeface="+mj-lt"/>
              </a:rPr>
              <a:t>UMC Utrecht Auditorium</a:t>
            </a:r>
          </a:p>
          <a:p>
            <a:r>
              <a:rPr lang="nl-NL" sz="1400" dirty="0">
                <a:solidFill>
                  <a:srgbClr val="7030A0"/>
                </a:solidFill>
                <a:latin typeface="+mj-lt"/>
              </a:rPr>
              <a:t>Aanmelden 	: </a:t>
            </a:r>
            <a:r>
              <a:rPr lang="nl-NL" sz="1400" b="1" dirty="0" err="1">
                <a:solidFill>
                  <a:srgbClr val="7030A0"/>
                </a:solidFill>
                <a:latin typeface="+mj-lt"/>
              </a:rPr>
              <a:t>socialmedia@plusminus.nl</a:t>
            </a:r>
            <a:endParaRPr lang="nl-NL" sz="1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32283D-7B5F-7243-F96E-CEE2AB9BA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457" y="2969143"/>
            <a:ext cx="858333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1025" name="Afbeelding 3" descr="ZAAD - De FilmHallen">
            <a:extLst>
              <a:ext uri="{FF2B5EF4-FFF2-40B4-BE49-F238E27FC236}">
                <a16:creationId xmlns:a16="http://schemas.microsoft.com/office/drawing/2014/main" id="{7F72D595-B09B-0306-E193-FE2146856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008" y="2969143"/>
            <a:ext cx="1342370" cy="1983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estel vandaag nog 'En mijn vader waande me dood ' · Uitgeverij Personalia">
            <a:extLst>
              <a:ext uri="{FF2B5EF4-FFF2-40B4-BE49-F238E27FC236}">
                <a16:creationId xmlns:a16="http://schemas.microsoft.com/office/drawing/2014/main" id="{7D536734-4CB7-DB78-FF81-97FC127C3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680" y="5364737"/>
            <a:ext cx="1368561" cy="203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9154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D8F4A324CDF240A0A77F6B260F0B59" ma:contentTypeVersion="11" ma:contentTypeDescription="Create a new document." ma:contentTypeScope="" ma:versionID="ceeaaf406fe8059578ad89431062afbb">
  <xsd:schema xmlns:xsd="http://www.w3.org/2001/XMLSchema" xmlns:xs="http://www.w3.org/2001/XMLSchema" xmlns:p="http://schemas.microsoft.com/office/2006/metadata/properties" xmlns:ns3="16979247-36f8-4a1d-8bff-54cac1ba84b7" xmlns:ns4="6cdb8832-8f17-40b2-b839-5ec767e6a234" targetNamespace="http://schemas.microsoft.com/office/2006/metadata/properties" ma:root="true" ma:fieldsID="792557f040c47c1443405d59ce0d8d18" ns3:_="" ns4:_="">
    <xsd:import namespace="16979247-36f8-4a1d-8bff-54cac1ba84b7"/>
    <xsd:import namespace="6cdb8832-8f17-40b2-b839-5ec767e6a23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79247-36f8-4a1d-8bff-54cac1ba84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db8832-8f17-40b2-b839-5ec767e6a2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7928E4-2185-4537-A252-875634902B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979247-36f8-4a1d-8bff-54cac1ba84b7"/>
    <ds:schemaRef ds:uri="6cdb8832-8f17-40b2-b839-5ec767e6a2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16F6D5-9611-41BD-AFCD-EEDC4C815EA4}">
  <ds:schemaRefs>
    <ds:schemaRef ds:uri="http://schemas.microsoft.com/office/2006/metadata/properties"/>
    <ds:schemaRef ds:uri="http://schemas.microsoft.com/office/infopath/2007/PartnerControls"/>
    <ds:schemaRef ds:uri="16979247-36f8-4a1d-8bff-54cac1ba84b7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6cdb8832-8f17-40b2-b839-5ec767e6a23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61F90EF-64E7-4DC9-B1C5-5FF1D61507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4787</TotalTime>
  <Words>153</Words>
  <Application>Microsoft Macintosh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Bipolar Day  30 maart 2020</dc:title>
  <dc:creator>KenBiS</dc:creator>
  <cp:lastModifiedBy>Jeroen van der Veen</cp:lastModifiedBy>
  <cp:revision>36</cp:revision>
  <dcterms:created xsi:type="dcterms:W3CDTF">2020-01-30T10:36:49Z</dcterms:created>
  <dcterms:modified xsi:type="dcterms:W3CDTF">2025-01-30T15:08:22Z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0x01010005D8F4A324CDF240A0A77F6B260F0B59</vt:lpwstr>
  </property>
</Properties>
</file>